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1" r:id="rId3"/>
    <p:sldId id="257" r:id="rId4"/>
    <p:sldId id="258" r:id="rId5"/>
    <p:sldId id="259" r:id="rId6"/>
    <p:sldId id="262" r:id="rId7"/>
    <p:sldId id="260" r:id="rId8"/>
    <p:sldId id="263" r:id="rId9"/>
  </p:sldIdLst>
  <p:sldSz cx="10080625" cy="7559675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234" y="-102"/>
      </p:cViewPr>
      <p:guideLst>
        <p:guide orient="horz" pos="238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5AE1D251-451C-4177-A939-B4F047B1705D}" type="slidenum">
              <a:rPr/>
              <a:pPr marL="0" marR="0" lvl="0" indent="0" algn="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400"/>
              </a:pPr>
              <a:t>‹#›</a:t>
            </a:fld>
            <a:endParaRPr lang="ru-RU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75828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ru-RU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ru-RU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ru-RU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ru-RU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fld id="{5BF0065A-6338-403D-A056-B47D3A2F2F65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4233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ru-RU" sz="2000" b="0" i="0" u="none" strike="noStrike" kern="1200" cap="none">
        <a:ln>
          <a:noFill/>
        </a:ln>
        <a:highlight>
          <a:scrgbClr r="0" g="0" b="0">
            <a:alpha val="0"/>
          </a:scrgbClr>
        </a:highlight>
        <a:latin typeface="Liberation Sans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485900" y="900113"/>
            <a:ext cx="4589463" cy="34417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20000" y="4680000"/>
            <a:ext cx="6120000" cy="5040000"/>
          </a:xfrm>
        </p:spPr>
        <p:txBody>
          <a:bodyPr>
            <a:spAutoFit/>
          </a:bodyPr>
          <a:lstStyle/>
          <a:p>
            <a:pPr indent="0"/>
            <a:endParaRPr lang="ru-RU" sz="294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485900" y="900113"/>
            <a:ext cx="4589463" cy="34417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20000" y="4680000"/>
            <a:ext cx="6120000" cy="5040000"/>
          </a:xfrm>
        </p:spPr>
        <p:txBody>
          <a:bodyPr>
            <a:spAutoFit/>
          </a:bodyPr>
          <a:lstStyle/>
          <a:p>
            <a:pPr indent="0"/>
            <a:endParaRPr lang="ru-RU" sz="294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485900" y="900113"/>
            <a:ext cx="4589463" cy="34417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20000" y="4680000"/>
            <a:ext cx="6120000" cy="5040000"/>
          </a:xfrm>
        </p:spPr>
        <p:txBody>
          <a:bodyPr/>
          <a:lstStyle/>
          <a:p>
            <a:pPr indent="0"/>
            <a:endParaRPr lang="ru-RU" sz="294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485900" y="900113"/>
            <a:ext cx="4589463" cy="34417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20000" y="4680000"/>
            <a:ext cx="6120000" cy="5040000"/>
          </a:xfrm>
        </p:spPr>
        <p:txBody>
          <a:bodyPr/>
          <a:lstStyle/>
          <a:p>
            <a:pPr indent="0"/>
            <a:endParaRPr lang="ru-RU" sz="294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485900" y="900113"/>
            <a:ext cx="4589463" cy="34417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20000" y="4680000"/>
            <a:ext cx="6120000" cy="5040000"/>
          </a:xfrm>
        </p:spPr>
        <p:txBody>
          <a:bodyPr/>
          <a:lstStyle/>
          <a:p>
            <a:pPr indent="0"/>
            <a:endParaRPr lang="ru-RU" sz="294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485900" y="900113"/>
            <a:ext cx="4589463" cy="34417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20000" y="4680000"/>
            <a:ext cx="6120000" cy="5040000"/>
          </a:xfrm>
        </p:spPr>
        <p:txBody>
          <a:bodyPr/>
          <a:lstStyle/>
          <a:p>
            <a:pPr indent="0"/>
            <a:endParaRPr lang="ru-RU" sz="294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485900" y="900113"/>
            <a:ext cx="4589463" cy="34417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20000" y="4680000"/>
            <a:ext cx="6120000" cy="5040000"/>
          </a:xfrm>
        </p:spPr>
        <p:txBody>
          <a:bodyPr>
            <a:spAutoFit/>
          </a:bodyPr>
          <a:lstStyle/>
          <a:p>
            <a:pPr indent="0"/>
            <a:endParaRPr lang="ru-RU" sz="294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5645472-915E-4E39-9B1A-45101355B001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8760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3EF99C0-0924-4A11-B92F-370A1F446B03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850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850" y="287338"/>
            <a:ext cx="2266950" cy="5921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287338"/>
            <a:ext cx="6653212" cy="5921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258EA68-4F8F-4A0F-9E9E-93AA73B6B80B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8380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E8714A8-15DF-4517-9032-A45ADABD8282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0573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38782BF-6019-48BF-8922-A4B8D0999A06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5895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3238" y="1824038"/>
            <a:ext cx="4459287" cy="438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14925" y="1824038"/>
            <a:ext cx="4460875" cy="438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0DC7B65-1F8C-43B4-BC50-88C6E7187A96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4647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6936BD3-041E-4E88-9C5D-2E1B46626282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1276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188EAA6-DC53-4E63-BA3B-F4A5B1F2A8DD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3631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DBEFD86-E27E-431D-B08E-155B2BAD1070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8184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EBD39F1-8BC6-454B-B678-AC1564C73D92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2247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0602743-E330-419C-9AD5-A9FB11EBBEE0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8973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3999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503999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None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Char char="●"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225"/>
              </a:spcAft>
              <a:buSzPct val="45000"/>
              <a:buFont typeface="StarSymbol"/>
              <a:buChar char="●"/>
              <a:defRPr lang="ru-RU" sz="304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916"/>
              </a:spcAft>
              <a:buSzPct val="75000"/>
              <a:buFont typeface="StarSymbol"/>
              <a:buChar char="–"/>
              <a:defRPr lang="ru-RU" sz="260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609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303"/>
              </a:spcAft>
              <a:buSzPct val="75000"/>
              <a:buFont typeface="StarSymbol"/>
              <a:buChar char="–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503999" y="6886440"/>
            <a:ext cx="2348280" cy="52091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ru-RU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447000" y="6886440"/>
            <a:ext cx="3195000" cy="52091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ctr" rtl="0" hangingPunct="0">
              <a:buNone/>
              <a:tabLst/>
              <a:defRPr lang="ru-RU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7227000" y="6886440"/>
            <a:ext cx="2348280" cy="52091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ru-RU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fld id="{46E6011E-391A-4333-A1D0-876B29EFC864}" type="slidenum">
              <a:rPr/>
              <a:pPr lvl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ctr" rtl="0" hangingPunct="0">
        <a:tabLst/>
        <a:defRPr lang="ru-RU" sz="4760" b="0" i="0" u="none" strike="noStrike" kern="1200">
          <a:ln>
            <a:noFill/>
          </a:ln>
          <a:latin typeface="Liberation Sans" pitchFamily="18"/>
        </a:defRPr>
      </a:lvl1pPr>
    </p:titleStyle>
    <p:bodyStyle>
      <a:lvl1pPr marL="0" marR="0" indent="0" rtl="0" hangingPunct="0">
        <a:spcBef>
          <a:spcPts val="0"/>
        </a:spcBef>
        <a:spcAft>
          <a:spcPts val="1528"/>
        </a:spcAft>
        <a:tabLst/>
        <a:defRPr lang="ru-RU" sz="3470" b="0" i="0" u="none" strike="noStrike" kern="1200">
          <a:ln>
            <a:noFill/>
          </a:ln>
          <a:latin typeface="Liberation Sans" pitchFamily="18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03999" y="1136631"/>
            <a:ext cx="9072000" cy="1477328"/>
          </a:xfrm>
        </p:spPr>
        <p:txBody>
          <a:bodyPr wrap="square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sz="3200" b="1" dirty="0">
                <a:solidFill>
                  <a:srgbClr val="000000"/>
                </a:solidFill>
                <a:latin typeface="Arial" pitchFamily="18"/>
              </a:rPr>
              <a:t>Создание условий для  формирования экологической культуры при реализации проекта «Цветущий город»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326880" y="2699717"/>
            <a:ext cx="4634640" cy="1215282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None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Char char="●"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225"/>
              </a:spcAft>
              <a:buSzPct val="45000"/>
              <a:buFont typeface="StarSymbol"/>
              <a:buChar char="●"/>
              <a:defRPr lang="ru-RU" sz="304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916"/>
              </a:spcAft>
              <a:buSzPct val="75000"/>
              <a:buFont typeface="StarSymbol"/>
              <a:buChar char="–"/>
              <a:defRPr lang="ru-RU" sz="260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609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303"/>
              </a:spcAft>
              <a:buSzPct val="75000"/>
              <a:buFont typeface="StarSymbol"/>
              <a:buChar char="–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9pPr>
          </a:lstStyle>
          <a:p>
            <a:pPr lvl="0">
              <a:lnSpc>
                <a:spcPct val="93000"/>
              </a:lnSpc>
              <a:buNone/>
            </a:pPr>
            <a:r>
              <a:rPr sz="2000" smtClean="0">
                <a:latin typeface="Liberation Mono" pitchFamily="49"/>
              </a:rPr>
              <a:t>.</a:t>
            </a:r>
            <a:endParaRPr lang="ru-RU" sz="2000" dirty="0">
              <a:latin typeface="Liberation Mono" pitchFamily="49"/>
            </a:endParaRPr>
          </a:p>
        </p:txBody>
      </p:sp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4897436" y="5231520"/>
            <a:ext cx="5183189" cy="973800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None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Char char="●"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225"/>
              </a:spcAft>
              <a:buSzPct val="45000"/>
              <a:buFont typeface="StarSymbol"/>
              <a:buChar char="●"/>
              <a:defRPr lang="ru-RU" sz="304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916"/>
              </a:spcAft>
              <a:buSzPct val="75000"/>
              <a:buFont typeface="StarSymbol"/>
              <a:buChar char="–"/>
              <a:defRPr lang="ru-RU" sz="260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609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303"/>
              </a:spcAft>
              <a:buSzPct val="75000"/>
              <a:buFont typeface="StarSymbol"/>
              <a:buChar char="–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9pPr>
          </a:lstStyle>
          <a:p>
            <a:pPr lvl="0">
              <a:buNone/>
            </a:pPr>
            <a:r>
              <a:rPr lang="ru-RU" sz="2800" b="1" dirty="0" smtClean="0"/>
              <a:t>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Сафутдинова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Любовь Дмитриевна,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учитель биологии высшей квалификационной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категории                                       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«Лицей № 77 г.Челябинска»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4294967295"/>
          </p:nvPr>
        </p:nvPicPr>
        <p:blipFill>
          <a:blip r:embed="rId4" cstate="print">
            <a:lum/>
            <a:alphaModFix/>
          </a:blip>
          <a:srcRect/>
          <a:stretch>
            <a:fillRect/>
          </a:stretch>
        </p:blipFill>
        <p:spPr>
          <a:xfrm>
            <a:off x="2009" y="3823326"/>
            <a:ext cx="2878063" cy="3736349"/>
          </a:xfrm>
        </p:spPr>
      </p:pic>
      <p:graphicFrame>
        <p:nvGraphicFramePr>
          <p:cNvPr id="1027" name="Object 28"/>
          <p:cNvGraphicFramePr>
            <a:graphicFrameLocks noChangeAspect="1"/>
          </p:cNvGraphicFramePr>
          <p:nvPr/>
        </p:nvGraphicFramePr>
        <p:xfrm>
          <a:off x="8612212" y="152400"/>
          <a:ext cx="1357322" cy="655638"/>
        </p:xfrm>
        <a:graphic>
          <a:graphicData uri="http://schemas.openxmlformats.org/presentationml/2006/ole">
            <p:oleObj spid="_x0000_s1027" r:id="rId5" imgW="2963880" imgH="1266840" progId="CorelDRAW.Graphic.13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03999" y="288000"/>
            <a:ext cx="9072000" cy="1292662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sz="2800" b="1" dirty="0">
                <a:solidFill>
                  <a:srgbClr val="000000"/>
                </a:solidFill>
                <a:latin typeface="Arial" pitchFamily="18"/>
              </a:rPr>
              <a:t>Создание условий для  формирования экологической культуры при реализации проекта «Цветущий город»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326880" y="2279639"/>
            <a:ext cx="9393952" cy="1635360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None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Char char="●"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225"/>
              </a:spcAft>
              <a:buSzPct val="45000"/>
              <a:buFont typeface="StarSymbol"/>
              <a:buChar char="●"/>
              <a:defRPr lang="ru-RU" sz="304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916"/>
              </a:spcAft>
              <a:buSzPct val="75000"/>
              <a:buFont typeface="StarSymbol"/>
              <a:buChar char="–"/>
              <a:defRPr lang="ru-RU" sz="260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609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303"/>
              </a:spcAft>
              <a:buSzPct val="75000"/>
              <a:buFont typeface="StarSymbol"/>
              <a:buChar char="–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9pPr>
          </a:lstStyle>
          <a:p>
            <a:pPr lvl="0" algn="ctr">
              <a:lnSpc>
                <a:spcPct val="93000"/>
              </a:lnSpc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Экологическая культура — часть общечеловеческой культуры, система социальных отношений, общественных и индивидуальных морально-этических норм, взглядов, установок и ценностей, касающихся взаимоотношения человека и природы, гармоничность сосуществования человеческого общества и окружающей природной среды; целостный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коадаптивный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механизм человека и природы, реализующийся через отношение человеческого общества к окружающей природной среде и к экологическим проблемам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287784" y="5231520"/>
            <a:ext cx="9073007" cy="973800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None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Char char="●"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225"/>
              </a:spcAft>
              <a:buSzPct val="45000"/>
              <a:buFont typeface="StarSymbol"/>
              <a:buChar char="●"/>
              <a:defRPr lang="ru-RU" sz="304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916"/>
              </a:spcAft>
              <a:buSzPct val="75000"/>
              <a:buFont typeface="StarSymbol"/>
              <a:buChar char="–"/>
              <a:defRPr lang="ru-RU" sz="260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609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303"/>
              </a:spcAft>
              <a:buSzPct val="75000"/>
              <a:buFont typeface="StarSymbol"/>
              <a:buChar char="–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9pPr>
          </a:lstStyle>
          <a:p>
            <a:pPr lvl="0" algn="ctr">
              <a:buNone/>
            </a:pPr>
            <a:r>
              <a:rPr lang="ru-RU" sz="2600" dirty="0" smtClean="0">
                <a:solidFill>
                  <a:srgbClr val="330099"/>
                </a:solidFill>
              </a:rPr>
              <a:t>Образование </a:t>
            </a:r>
            <a:r>
              <a:rPr lang="ru-RU" sz="2600" dirty="0">
                <a:solidFill>
                  <a:srgbClr val="330099"/>
                </a:solidFill>
              </a:rPr>
              <a:t>- это освоение культур, происходящие в диалоге культур, одной из которых является экологическая </a:t>
            </a:r>
            <a:r>
              <a:rPr lang="ru-RU" sz="2600" dirty="0" smtClean="0">
                <a:solidFill>
                  <a:srgbClr val="330099"/>
                </a:solidFill>
              </a:rPr>
              <a:t>культура.</a:t>
            </a:r>
            <a:endParaRPr lang="ru-RU" sz="2600" dirty="0">
              <a:solidFill>
                <a:srgbClr val="33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6165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342720" lvl="0" indent="-341280">
              <a:spcBef>
                <a:spcPts val="1423"/>
              </a:spcBef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Ценностные установки в МАОУ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«Лицей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77 г. Челябинска» 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при создании условий для формирования экологической культуры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0" y="1565259"/>
            <a:ext cx="5040312" cy="3078674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None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Char char="●"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225"/>
              </a:spcAft>
              <a:buSzPct val="45000"/>
              <a:buFont typeface="StarSymbol"/>
              <a:buChar char="●"/>
              <a:defRPr lang="ru-RU" sz="304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916"/>
              </a:spcAft>
              <a:buSzPct val="75000"/>
              <a:buFont typeface="StarSymbol"/>
              <a:buChar char="–"/>
              <a:defRPr lang="ru-RU" sz="260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609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303"/>
              </a:spcAft>
              <a:buSzPct val="75000"/>
              <a:buFont typeface="StarSymbol"/>
              <a:buChar char="–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9pPr>
          </a:lstStyle>
          <a:p>
            <a:pPr lvl="0" algn="ctr">
              <a:lnSpc>
                <a:spcPct val="93000"/>
              </a:lnSpc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Развитие активной гражданской позиции детей, подростков и молодежи через участие в творческой, лидерской, научно-практической и эколого-просветительской, природоохранной деятельности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рамках программы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«Цветущий город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287784" y="5075981"/>
            <a:ext cx="9289031" cy="2016224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None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Char char="●"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225"/>
              </a:spcAft>
              <a:buSzPct val="45000"/>
              <a:buFont typeface="StarSymbol"/>
              <a:buChar char="●"/>
              <a:defRPr lang="ru-RU" sz="304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916"/>
              </a:spcAft>
              <a:buSzPct val="75000"/>
              <a:buFont typeface="StarSymbol"/>
              <a:buChar char="–"/>
              <a:defRPr lang="ru-RU" sz="260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609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303"/>
              </a:spcAft>
              <a:buSzPct val="75000"/>
              <a:buFont typeface="StarSymbol"/>
              <a:buChar char="–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9pPr>
          </a:lstStyle>
          <a:p>
            <a:pPr lvl="0">
              <a:lnSpc>
                <a:spcPct val="93000"/>
              </a:lnSpc>
              <a:buNone/>
            </a:pPr>
            <a:r>
              <a:rPr lang="ru-RU" sz="2400" dirty="0">
                <a:solidFill>
                  <a:srgbClr val="330099"/>
                </a:solidFill>
                <a:latin typeface="Times New Roman" pitchFamily="18" charset="0"/>
                <a:cs typeface="Times New Roman" pitchFamily="18" charset="0"/>
              </a:rPr>
              <a:t>Обычно учителя идут к детям с предметом в руках, мы же идем вместе с детьми к предмету при поддержке взрослого. </a:t>
            </a:r>
            <a:endParaRPr lang="ru-RU" sz="2400" dirty="0" smtClean="0">
              <a:solidFill>
                <a:srgbClr val="3300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93000"/>
              </a:lnSpc>
              <a:buNone/>
            </a:pPr>
            <a:r>
              <a:rPr lang="ru-RU" sz="2400" dirty="0" smtClean="0">
                <a:solidFill>
                  <a:srgbClr val="330099"/>
                </a:solidFill>
                <a:latin typeface="Times New Roman" pitchFamily="18" charset="0"/>
                <a:cs typeface="Times New Roman" pitchFamily="18" charset="0"/>
              </a:rPr>
              <a:t>Совместная </a:t>
            </a:r>
            <a:r>
              <a:rPr lang="ru-RU" sz="2400" dirty="0">
                <a:solidFill>
                  <a:srgbClr val="330099"/>
                </a:solidFill>
                <a:latin typeface="Times New Roman" pitchFamily="18" charset="0"/>
                <a:cs typeface="Times New Roman" pitchFamily="18" charset="0"/>
              </a:rPr>
              <a:t>продуктивная деятельность </a:t>
            </a:r>
            <a:r>
              <a:rPr lang="ru-RU" sz="2400" dirty="0" smtClean="0">
                <a:solidFill>
                  <a:srgbClr val="330099"/>
                </a:solidFill>
                <a:latin typeface="Times New Roman" pitchFamily="18" charset="0"/>
                <a:cs typeface="Times New Roman" pitchFamily="18" charset="0"/>
              </a:rPr>
              <a:t>учащихся, </a:t>
            </a:r>
            <a:r>
              <a:rPr lang="ru-RU" sz="2400" dirty="0">
                <a:solidFill>
                  <a:srgbClr val="330099"/>
                </a:solidFill>
                <a:latin typeface="Times New Roman" pitchFamily="18" charset="0"/>
                <a:cs typeface="Times New Roman" pitchFamily="18" charset="0"/>
              </a:rPr>
              <a:t>учителей и </a:t>
            </a:r>
            <a:r>
              <a:rPr lang="ru-RU" sz="2400" dirty="0" smtClean="0">
                <a:solidFill>
                  <a:srgbClr val="330099"/>
                </a:solidFill>
                <a:latin typeface="Times New Roman" pitchFamily="18" charset="0"/>
                <a:cs typeface="Times New Roman" pitchFamily="18" charset="0"/>
              </a:rPr>
              <a:t>родителей  - это </a:t>
            </a:r>
            <a:r>
              <a:rPr lang="ru-RU" sz="2400" dirty="0">
                <a:solidFill>
                  <a:srgbClr val="330099"/>
                </a:solidFill>
                <a:latin typeface="Times New Roman" pitchFamily="18" charset="0"/>
                <a:cs typeface="Times New Roman" pitchFamily="18" charset="0"/>
              </a:rPr>
              <a:t>другой образ мышления и понимания педагогических реалий. 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4294967295"/>
          </p:nvPr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>
            <a:off x="5040312" y="2051645"/>
            <a:ext cx="4879440" cy="2744279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, которые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необходимо решать при  реализации проекта как одного из условий  формирования экологической культуры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503999" y="2123652"/>
            <a:ext cx="9072000" cy="1224137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None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Char char="●"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225"/>
              </a:spcAft>
              <a:buSzPct val="45000"/>
              <a:buFont typeface="StarSymbol"/>
              <a:buChar char="●"/>
              <a:defRPr lang="ru-RU" sz="304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916"/>
              </a:spcAft>
              <a:buSzPct val="75000"/>
              <a:buFont typeface="StarSymbol"/>
              <a:buChar char="–"/>
              <a:defRPr lang="ru-RU" sz="260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609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303"/>
              </a:spcAft>
              <a:buSzPct val="75000"/>
              <a:buFont typeface="StarSymbol"/>
              <a:buChar char="–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9pPr>
          </a:lstStyle>
          <a:p>
            <a:pPr lvl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1.Мотивация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участников: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создание  ценностно-смыслового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2.Создание организационных условий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формирование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групп в летний период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подбор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руководителей групп, утверждение регламента, создание условий по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технике  безопасности.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3.Разработка рабочего варианта проекта, его финансирование в условиях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ограниченных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ресурсов.</a:t>
            </a:r>
          </a:p>
          <a:p>
            <a:pPr lvl="0">
              <a:buNone/>
            </a:pPr>
            <a:endParaRPr lang="ru-RU" sz="2200" dirty="0"/>
          </a:p>
        </p:txBody>
      </p:sp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503999" y="4427909"/>
            <a:ext cx="9072000" cy="2592288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None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Char char="●"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225"/>
              </a:spcAft>
              <a:buSzPct val="45000"/>
              <a:buFont typeface="StarSymbol"/>
              <a:buChar char="●"/>
              <a:defRPr lang="ru-RU" sz="304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916"/>
              </a:spcAft>
              <a:buSzPct val="75000"/>
              <a:buFont typeface="StarSymbol"/>
              <a:buChar char="–"/>
              <a:defRPr lang="ru-RU" sz="260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609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303"/>
              </a:spcAft>
              <a:buSzPct val="75000"/>
              <a:buFont typeface="StarSymbol"/>
              <a:buChar char="–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9pPr>
          </a:lstStyle>
          <a:p>
            <a:pPr lvl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4.Создание материальных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условий: грунт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удобрение, посадочный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материал, оборудование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полив и др.</a:t>
            </a:r>
          </a:p>
          <a:p>
            <a:pPr marL="108000" lv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Представление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продукта деятельности: клумба, озеленение территории, альбом,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80520" y="288000"/>
            <a:ext cx="9072000" cy="124812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Наши практические наработки, позволяющие создать   благоустроенную  территорию для отдыха, занятия спортом учащихся лицея и жителей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микрорайона: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503999" y="1547589"/>
            <a:ext cx="9072000" cy="2367411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None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Char char="●"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225"/>
              </a:spcAft>
              <a:buSzPct val="45000"/>
              <a:buFont typeface="StarSymbol"/>
              <a:buChar char="●"/>
              <a:defRPr lang="ru-RU" sz="304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916"/>
              </a:spcAft>
              <a:buSzPct val="75000"/>
              <a:buFont typeface="StarSymbol"/>
              <a:buChar char="–"/>
              <a:defRPr lang="ru-RU" sz="260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609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303"/>
              </a:spcAft>
              <a:buSzPct val="75000"/>
              <a:buFont typeface="StarSymbol"/>
              <a:buChar char="–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9pPr>
          </a:lstStyle>
          <a:p>
            <a:pPr lvl="0"/>
            <a:r>
              <a:rPr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спользование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идеи парка, с благоустроенными газонами и ухоженными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насаждениями;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оздание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зон для отдыха и занятия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спортом;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sz="200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ормирование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клумб с использованием недорогого, но интересного посадочного материала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использование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однолетних и  многолетних растений,  различных сочетаний цвета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формы;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sz="20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заимодействие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родителями, жителями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микрорайона;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000" dirty="0"/>
          </a:p>
        </p:txBody>
      </p:sp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431800" y="4283893"/>
            <a:ext cx="8916680" cy="1850146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None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Char char="●"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225"/>
              </a:spcAft>
              <a:buSzPct val="45000"/>
              <a:buFont typeface="StarSymbol"/>
              <a:buChar char="●"/>
              <a:defRPr lang="ru-RU" sz="304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916"/>
              </a:spcAft>
              <a:buSzPct val="75000"/>
              <a:buFont typeface="StarSymbol"/>
              <a:buChar char="–"/>
              <a:defRPr lang="ru-RU" sz="260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609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303"/>
              </a:spcAft>
              <a:buSzPct val="75000"/>
              <a:buFont typeface="StarSymbol"/>
              <a:buChar char="–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9pPr>
          </a:lstStyle>
          <a:p>
            <a:pPr lvl="0"/>
            <a:r>
              <a:rPr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опуляризация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проекта среди учащихся и родителей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публикации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сайте лицея фотоотчета и 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видеозаписей.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Результатами  нашего подхода </a:t>
            </a:r>
            <a:r>
              <a:rPr lang="ru-RU" sz="3600" b="1" dirty="0" smtClean="0">
                <a:solidFill>
                  <a:schemeClr val="tx1"/>
                </a:solidFill>
              </a:rPr>
              <a:t>являются:</a:t>
            </a:r>
            <a:r>
              <a:rPr lang="ru-RU" sz="3600" b="1" dirty="0" smtClean="0">
                <a:solidFill>
                  <a:schemeClr val="tx1"/>
                </a:solidFill>
              </a:rPr>
              <a:t/>
            </a:r>
            <a:br>
              <a:rPr lang="ru-RU" sz="3600" b="1" dirty="0" smtClean="0">
                <a:solidFill>
                  <a:schemeClr val="tx1"/>
                </a:solidFill>
              </a:rPr>
            </a:br>
            <a:endParaRPr lang="ru-RU" sz="3600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место в городе в номинации «Лучшая клумба», 2014 г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.;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1место в городе в номинации «Лучший сайт», 2016 г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.;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азвитие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проекта в новом учебном году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создание </a:t>
            </a: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экологичного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культурного пространства «Цветущий лицей».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2968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03999" y="236520"/>
            <a:ext cx="9072000" cy="135108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dirty="0"/>
              <a:t>Новый проект</a:t>
            </a:r>
            <a:br>
              <a:rPr lang="ru-RU" dirty="0"/>
            </a:br>
            <a:r>
              <a:rPr lang="ru-RU" dirty="0"/>
              <a:t> «Цветущий лицей»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503808" y="2555701"/>
            <a:ext cx="9072000" cy="2808312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None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Char char="●"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225"/>
              </a:spcAft>
              <a:buSzPct val="45000"/>
              <a:buFont typeface="StarSymbol"/>
              <a:buChar char="●"/>
              <a:defRPr lang="ru-RU" sz="304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916"/>
              </a:spcAft>
              <a:buSzPct val="75000"/>
              <a:buFont typeface="StarSymbol"/>
              <a:buChar char="–"/>
              <a:defRPr lang="ru-RU" sz="260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609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303"/>
              </a:spcAft>
              <a:buSzPct val="75000"/>
              <a:buFont typeface="StarSymbol"/>
              <a:buChar char="–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9pPr>
          </a:lstStyle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«...бытие определяет сознание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...» (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К.Маркс)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или сознание тоже определять бытие?</a:t>
            </a:r>
          </a:p>
          <a:p>
            <a:pPr lvl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Новый вызов ?</a:t>
            </a:r>
          </a:p>
          <a:p>
            <a:pPr lvl="0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503999" y="5065721"/>
            <a:ext cx="9072000" cy="1139598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None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Char char="●"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225"/>
              </a:spcAft>
              <a:buSzPct val="45000"/>
              <a:buFont typeface="StarSymbol"/>
              <a:buChar char="●"/>
              <a:defRPr lang="ru-RU" sz="304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916"/>
              </a:spcAft>
              <a:buSzPct val="75000"/>
              <a:buFont typeface="StarSymbol"/>
              <a:buChar char="–"/>
              <a:defRPr lang="ru-RU" sz="260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609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303"/>
              </a:spcAft>
              <a:buSzPct val="75000"/>
              <a:buFont typeface="StarSymbol"/>
              <a:buChar char="–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9pPr>
          </a:lstStyle>
          <a:p>
            <a:pPr marL="0" indent="0">
              <a:buNone/>
            </a:pPr>
            <a:r>
              <a:rPr sz="800" smtClean="0"/>
              <a:t>.</a:t>
            </a:r>
            <a:endParaRPr lang="ru-RU" sz="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03999" y="1136631"/>
            <a:ext cx="9072000" cy="1477328"/>
          </a:xfrm>
        </p:spPr>
        <p:txBody>
          <a:bodyPr wrap="square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sz="3200" b="1" dirty="0">
                <a:solidFill>
                  <a:srgbClr val="000000"/>
                </a:solidFill>
                <a:latin typeface="Arial" pitchFamily="18"/>
              </a:rPr>
              <a:t>Создание условий для  формирования экологической культуры при реализации проекта «Цветущий город»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326880" y="2699717"/>
            <a:ext cx="4634640" cy="1215282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None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Char char="●"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225"/>
              </a:spcAft>
              <a:buSzPct val="45000"/>
              <a:buFont typeface="StarSymbol"/>
              <a:buChar char="●"/>
              <a:defRPr lang="ru-RU" sz="304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916"/>
              </a:spcAft>
              <a:buSzPct val="75000"/>
              <a:buFont typeface="StarSymbol"/>
              <a:buChar char="–"/>
              <a:defRPr lang="ru-RU" sz="260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609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303"/>
              </a:spcAft>
              <a:buSzPct val="75000"/>
              <a:buFont typeface="StarSymbol"/>
              <a:buChar char="–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9pPr>
          </a:lstStyle>
          <a:p>
            <a:pPr lvl="0">
              <a:lnSpc>
                <a:spcPct val="93000"/>
              </a:lnSpc>
              <a:buNone/>
            </a:pPr>
            <a:r>
              <a:rPr sz="2000" smtClean="0">
                <a:latin typeface="Liberation Mono" pitchFamily="49"/>
              </a:rPr>
              <a:t>.</a:t>
            </a:r>
            <a:endParaRPr lang="ru-RU" sz="2000" dirty="0">
              <a:latin typeface="Liberation Mono" pitchFamily="49"/>
            </a:endParaRPr>
          </a:p>
        </p:txBody>
      </p:sp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4897436" y="2708268"/>
            <a:ext cx="5183189" cy="2143140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None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528"/>
              </a:spcAft>
              <a:buSzPct val="45000"/>
              <a:buFont typeface="StarSymbol"/>
              <a:buChar char="●"/>
              <a:defRPr lang="ru-RU" sz="34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225"/>
              </a:spcAft>
              <a:buSzPct val="45000"/>
              <a:buFont typeface="StarSymbol"/>
              <a:buChar char="●"/>
              <a:defRPr lang="ru-RU" sz="304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916"/>
              </a:spcAft>
              <a:buSzPct val="75000"/>
              <a:buFont typeface="StarSymbol"/>
              <a:buChar char="–"/>
              <a:defRPr lang="ru-RU" sz="260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609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303"/>
              </a:spcAft>
              <a:buSzPct val="75000"/>
              <a:buFont typeface="StarSymbol"/>
              <a:buChar char="–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303"/>
              </a:spcAft>
              <a:buSzPct val="45000"/>
              <a:buFont typeface="StarSymbol"/>
              <a:buChar char="●"/>
              <a:defRPr lang="ru-RU" sz="2170" b="0" i="0" u="none" strike="noStrike" kern="1200">
                <a:ln>
                  <a:noFill/>
                </a:ln>
                <a:latin typeface="Liberation Sans" pitchFamily="18"/>
                <a:ea typeface="Droid Sans Fallback" pitchFamily="2"/>
                <a:cs typeface="Lohit Hindi" pitchFamily="2"/>
              </a:defRPr>
            </a:lvl9pPr>
          </a:lstStyle>
          <a:p>
            <a:pPr lvl="0">
              <a:buNone/>
            </a:pPr>
            <a:r>
              <a:rPr lang="ru-RU" sz="2800" b="1" dirty="0" smtClean="0"/>
              <a:t>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Сафутдинова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Любовь Дмитриевна,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учитель биологии высшей квалификационной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категории                                       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«Лицей № 77 г.Челябинска»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4294967295"/>
          </p:nvPr>
        </p:nvPicPr>
        <p:blipFill>
          <a:blip r:embed="rId4" cstate="print">
            <a:lum/>
            <a:alphaModFix/>
          </a:blip>
          <a:srcRect/>
          <a:stretch>
            <a:fillRect/>
          </a:stretch>
        </p:blipFill>
        <p:spPr>
          <a:xfrm>
            <a:off x="2009" y="3823326"/>
            <a:ext cx="2878063" cy="3736349"/>
          </a:xfrm>
        </p:spPr>
      </p:pic>
      <p:graphicFrame>
        <p:nvGraphicFramePr>
          <p:cNvPr id="1027" name="Object 28"/>
          <p:cNvGraphicFramePr>
            <a:graphicFrameLocks noChangeAspect="1"/>
          </p:cNvGraphicFramePr>
          <p:nvPr/>
        </p:nvGraphicFramePr>
        <p:xfrm>
          <a:off x="8612212" y="152400"/>
          <a:ext cx="1357322" cy="655638"/>
        </p:xfrm>
        <a:graphic>
          <a:graphicData uri="http://schemas.openxmlformats.org/presentationml/2006/ole">
            <p:oleObj spid="_x0000_s2050" r:id="rId5" imgW="2963880" imgH="1266840" progId="CorelDRAW.Graphic.13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825866" y="5072499"/>
            <a:ext cx="32147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Arial" pitchFamily="18"/>
              </a:rPr>
              <a:t>Спасибо за внимание!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bstractGreen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473</Words>
  <Application>Microsoft Office PowerPoint</Application>
  <PresentationFormat>Произвольный</PresentationFormat>
  <Paragraphs>35</Paragraphs>
  <Slides>8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AbstractGreen</vt:lpstr>
      <vt:lpstr>CorelDRAW.Graphic.13</vt:lpstr>
      <vt:lpstr>Создание условий для  формирования экологической культуры при реализации проекта «Цветущий город»</vt:lpstr>
      <vt:lpstr>Создание условий для  формирования экологической культуры при реализации проекта «Цветущий город»</vt:lpstr>
      <vt:lpstr>Ценностные установки в МАОУ «Лицей № 77 г. Челябинска»  при создании условий для формирования экологической культуры</vt:lpstr>
      <vt:lpstr>Задачи, которые необходимо решать при  реализации проекта как одного из условий  формирования экологической культуры</vt:lpstr>
      <vt:lpstr>Наши практические наработки, позволяющие создать   благоустроенную  территорию для отдыха, занятия спортом учащихся лицея и жителей микрорайона:</vt:lpstr>
      <vt:lpstr>Результатами  нашего подхода являются: </vt:lpstr>
      <vt:lpstr>Новый проект  «Цветущий лицей»</vt:lpstr>
      <vt:lpstr>Создание условий для  формирования экологической культуры при реализации проекта «Цветущий город»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условий для  формирования экологической культуры при реализации проекта «Цветущий город»</dc:title>
  <dc:creator>Школа</dc:creator>
  <cp:lastModifiedBy>дом</cp:lastModifiedBy>
  <cp:revision>11</cp:revision>
  <dcterms:created xsi:type="dcterms:W3CDTF">2016-10-19T15:41:49Z</dcterms:created>
  <dcterms:modified xsi:type="dcterms:W3CDTF">2016-10-20T14:07:29Z</dcterms:modified>
</cp:coreProperties>
</file>